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92" r:id="rId1"/>
  </p:sldMasterIdLst>
  <p:notesMasterIdLst>
    <p:notesMasterId r:id="rId35"/>
  </p:notesMasterIdLst>
  <p:handoutMasterIdLst>
    <p:handoutMasterId r:id="rId36"/>
  </p:handoutMasterIdLst>
  <p:sldIdLst>
    <p:sldId id="257" r:id="rId2"/>
    <p:sldId id="270" r:id="rId3"/>
    <p:sldId id="297" r:id="rId4"/>
    <p:sldId id="272" r:id="rId5"/>
    <p:sldId id="292" r:id="rId6"/>
    <p:sldId id="291" r:id="rId7"/>
    <p:sldId id="273" r:id="rId8"/>
    <p:sldId id="274" r:id="rId9"/>
    <p:sldId id="275" r:id="rId10"/>
    <p:sldId id="287" r:id="rId11"/>
    <p:sldId id="295" r:id="rId12"/>
    <p:sldId id="288" r:id="rId13"/>
    <p:sldId id="310" r:id="rId14"/>
    <p:sldId id="311" r:id="rId15"/>
    <p:sldId id="277" r:id="rId16"/>
    <p:sldId id="278" r:id="rId17"/>
    <p:sldId id="279" r:id="rId18"/>
    <p:sldId id="304" r:id="rId19"/>
    <p:sldId id="300" r:id="rId20"/>
    <p:sldId id="307" r:id="rId21"/>
    <p:sldId id="308" r:id="rId22"/>
    <p:sldId id="309" r:id="rId23"/>
    <p:sldId id="293" r:id="rId24"/>
    <p:sldId id="294" r:id="rId25"/>
    <p:sldId id="283" r:id="rId26"/>
    <p:sldId id="303" r:id="rId27"/>
    <p:sldId id="284" r:id="rId28"/>
    <p:sldId id="285" r:id="rId29"/>
    <p:sldId id="286" r:id="rId30"/>
    <p:sldId id="305" r:id="rId31"/>
    <p:sldId id="312" r:id="rId32"/>
    <p:sldId id="306" r:id="rId33"/>
    <p:sldId id="313"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182" autoAdjust="0"/>
  </p:normalViewPr>
  <p:slideViewPr>
    <p:cSldViewPr showGuides="1">
      <p:cViewPr>
        <p:scale>
          <a:sx n="81" d="100"/>
          <a:sy n="81" d="100"/>
        </p:scale>
        <p:origin x="-300" y="-3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2/19/2021</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2/19/2021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2/19/2021</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2/19/2021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2/19/2021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2/19/2021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2/19/2021</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2/19/2021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2/19/2021</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2/19/2021</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2/19/2021</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2/19/2021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2/19/2021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2/19/2021</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9346" y="1498601"/>
            <a:ext cx="7008574" cy="1570359"/>
          </a:xfrm>
        </p:spPr>
        <p:txBody>
          <a:bodyPr>
            <a:normAutofit/>
          </a:bodyPr>
          <a:lstStyle/>
          <a:p>
            <a:r>
              <a:rPr lang="en-US" sz="4000" b="1" dirty="0" smtClean="0">
                <a:solidFill>
                  <a:srgbClr val="FF0000"/>
                </a:solidFill>
                <a:latin typeface="Lucida Handwriting" panose="03010101010101010101" pitchFamily="66" charset="0"/>
              </a:rPr>
              <a:t>HOMOEOPROPHYLAXIS</a:t>
            </a:r>
            <a:endParaRPr lang="en-US" sz="4000" b="1" dirty="0">
              <a:solidFill>
                <a:srgbClr val="FF0000"/>
              </a:solidFill>
              <a:latin typeface="Lucida Handwriting" panose="03010101010101010101" pitchFamily="66" charset="0"/>
            </a:endParaRPr>
          </a:p>
        </p:txBody>
      </p:sp>
      <p:sp>
        <p:nvSpPr>
          <p:cNvPr id="5" name="Subtitle 4"/>
          <p:cNvSpPr>
            <a:spLocks noGrp="1"/>
          </p:cNvSpPr>
          <p:nvPr>
            <p:ph type="subTitle" idx="1"/>
          </p:nvPr>
        </p:nvSpPr>
        <p:spPr>
          <a:xfrm>
            <a:off x="4879346" y="3933056"/>
            <a:ext cx="7008574" cy="2239144"/>
          </a:xfrm>
        </p:spPr>
        <p:txBody>
          <a:bodyPr>
            <a:normAutofit fontScale="55000" lnSpcReduction="20000"/>
          </a:bodyPr>
          <a:lstStyle/>
          <a:p>
            <a:pPr>
              <a:lnSpc>
                <a:spcPct val="170000"/>
              </a:lnSpc>
            </a:pPr>
            <a:r>
              <a:rPr lang="en-US" b="1" dirty="0"/>
              <a:t> </a:t>
            </a:r>
            <a:r>
              <a:rPr lang="en-US" b="1" dirty="0" smtClean="0"/>
              <a:t>                                                 </a:t>
            </a:r>
            <a:r>
              <a:rPr lang="en-US" sz="3800" b="1" dirty="0" smtClean="0">
                <a:latin typeface="Lucida Handwriting" pitchFamily="66" charset="0"/>
              </a:rPr>
              <a:t>PRESENTED  </a:t>
            </a:r>
            <a:r>
              <a:rPr lang="en-US" sz="3800" b="1" dirty="0">
                <a:latin typeface="Lucida Handwriting" pitchFamily="66" charset="0"/>
              </a:rPr>
              <a:t>BY :</a:t>
            </a:r>
          </a:p>
          <a:p>
            <a:pPr>
              <a:lnSpc>
                <a:spcPct val="170000"/>
              </a:lnSpc>
            </a:pPr>
            <a:r>
              <a:rPr lang="en-US" sz="3800" b="1" dirty="0">
                <a:solidFill>
                  <a:schemeClr val="tx1"/>
                </a:solidFill>
                <a:latin typeface="Lucida Handwriting" pitchFamily="66" charset="0"/>
              </a:rPr>
              <a:t>   </a:t>
            </a:r>
            <a:r>
              <a:rPr lang="en-US" sz="3800" b="1" dirty="0" smtClean="0">
                <a:solidFill>
                  <a:schemeClr val="tx1"/>
                </a:solidFill>
                <a:latin typeface="Lucida Handwriting" pitchFamily="66" charset="0"/>
              </a:rPr>
              <a:t>                           </a:t>
            </a:r>
            <a:r>
              <a:rPr lang="en-US" sz="3800" b="1" dirty="0" smtClean="0">
                <a:solidFill>
                  <a:schemeClr val="tx1"/>
                </a:solidFill>
                <a:latin typeface="Lucida Handwriting" pitchFamily="66" charset="0"/>
              </a:rPr>
              <a:t>DR.SONNY </a:t>
            </a:r>
            <a:r>
              <a:rPr lang="en-US" sz="3800" b="1" dirty="0">
                <a:solidFill>
                  <a:schemeClr val="tx1"/>
                </a:solidFill>
                <a:latin typeface="Lucida Handwriting" pitchFamily="66" charset="0"/>
              </a:rPr>
              <a:t>MON .R</a:t>
            </a:r>
          </a:p>
          <a:p>
            <a:pPr>
              <a:lnSpc>
                <a:spcPct val="170000"/>
              </a:lnSpc>
            </a:pPr>
            <a:r>
              <a:rPr lang="en-US" sz="3800" b="1" dirty="0">
                <a:latin typeface="Lucida Handwriting" pitchFamily="66" charset="0"/>
              </a:rPr>
              <a:t>  </a:t>
            </a:r>
            <a:r>
              <a:rPr lang="en-US" sz="3800" b="1" dirty="0" smtClean="0">
                <a:latin typeface="Lucida Handwriting" pitchFamily="66" charset="0"/>
              </a:rPr>
              <a:t>                        </a:t>
            </a:r>
            <a:r>
              <a:rPr lang="en-US" sz="3800" b="1" dirty="0" smtClean="0">
                <a:latin typeface="Lucida Handwriting" pitchFamily="66" charset="0"/>
              </a:rPr>
              <a:t>ASSISTANT </a:t>
            </a:r>
            <a:r>
              <a:rPr lang="en-US" sz="3800" b="1" dirty="0">
                <a:latin typeface="Lucida Handwriting" pitchFamily="66" charset="0"/>
              </a:rPr>
              <a:t>PROFESSOR </a:t>
            </a:r>
            <a:endParaRPr lang="en-US" sz="3800" b="1" dirty="0">
              <a:solidFill>
                <a:schemeClr val="tx1"/>
              </a:solidFill>
              <a:latin typeface="Lucida Handwriting" pitchFamily="66" charset="0"/>
            </a:endParaRPr>
          </a:p>
          <a:p>
            <a:pPr>
              <a:lnSpc>
                <a:spcPct val="170000"/>
              </a:lnSpc>
            </a:pPr>
            <a:r>
              <a:rPr lang="en-US" sz="3800" b="1" dirty="0">
                <a:solidFill>
                  <a:schemeClr val="tx1"/>
                </a:solidFill>
                <a:latin typeface="Lucida Handwriting" pitchFamily="66" charset="0"/>
              </a:rPr>
              <a:t>    </a:t>
            </a:r>
            <a:r>
              <a:rPr lang="en-US" sz="3800" b="1" dirty="0" smtClean="0">
                <a:solidFill>
                  <a:schemeClr val="tx1"/>
                </a:solidFill>
                <a:latin typeface="Lucida Handwriting" pitchFamily="66" charset="0"/>
              </a:rPr>
              <a:t>                          </a:t>
            </a:r>
            <a:r>
              <a:rPr lang="en-US" sz="3800" b="1" dirty="0" smtClean="0">
                <a:solidFill>
                  <a:schemeClr val="tx1"/>
                </a:solidFill>
                <a:latin typeface="Lucida Handwriting" pitchFamily="66" charset="0"/>
              </a:rPr>
              <a:t>DEP.OF</a:t>
            </a:r>
            <a:r>
              <a:rPr lang="en-US" sz="3800" b="1" dirty="0">
                <a:solidFill>
                  <a:schemeClr val="tx1"/>
                </a:solidFill>
                <a:latin typeface="Lucida Handwriting" pitchFamily="66" charset="0"/>
              </a:rPr>
              <a:t>. ORGANON</a:t>
            </a:r>
            <a:endParaRPr lang="en-US" sz="3800" dirty="0">
              <a:latin typeface="Lucida Handwriting" pitchFamily="66" charset="0"/>
            </a:endParaRP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780" y="188640"/>
            <a:ext cx="10801200" cy="6245995"/>
          </a:xfrm>
        </p:spPr>
      </p:pic>
    </p:spTree>
    <p:extLst>
      <p:ext uri="{BB962C8B-B14F-4D97-AF65-F5344CB8AC3E}">
        <p14:creationId xmlns:p14="http://schemas.microsoft.com/office/powerpoint/2010/main" val="266734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309" y="404664"/>
            <a:ext cx="9585615" cy="6146203"/>
          </a:xfrm>
        </p:spPr>
      </p:pic>
    </p:spTree>
    <p:extLst>
      <p:ext uri="{BB962C8B-B14F-4D97-AF65-F5344CB8AC3E}">
        <p14:creationId xmlns:p14="http://schemas.microsoft.com/office/powerpoint/2010/main" val="74479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Vaccination and Homoeoprophylaxis:</a:t>
            </a:r>
            <a:endParaRPr lang="en-IN" dirty="0"/>
          </a:p>
        </p:txBody>
      </p:sp>
      <p:sp>
        <p:nvSpPr>
          <p:cNvPr id="3" name="Content Placeholder 2"/>
          <p:cNvSpPr>
            <a:spLocks noGrp="1"/>
          </p:cNvSpPr>
          <p:nvPr>
            <p:ph idx="1"/>
          </p:nvPr>
        </p:nvSpPr>
        <p:spPr/>
        <p:txBody>
          <a:bodyPr/>
          <a:lstStyle/>
          <a:p>
            <a:pPr marL="0" indent="0">
              <a:buNone/>
            </a:pPr>
            <a:r>
              <a:rPr lang="en-IN" dirty="0" smtClean="0"/>
              <a:t>   </a:t>
            </a:r>
            <a:endParaRPr lang="en-IN" dirty="0"/>
          </a:p>
        </p:txBody>
      </p:sp>
      <p:sp>
        <p:nvSpPr>
          <p:cNvPr id="4" name="Rectangle 3"/>
          <p:cNvSpPr/>
          <p:nvPr/>
        </p:nvSpPr>
        <p:spPr>
          <a:xfrm>
            <a:off x="1117309" y="1701800"/>
            <a:ext cx="3320919" cy="4470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1117309" y="2276872"/>
            <a:ext cx="3320919" cy="2548390"/>
          </a:xfrm>
          <a:prstGeom prst="rect">
            <a:avLst/>
          </a:prstGeom>
          <a:noFill/>
        </p:spPr>
        <p:txBody>
          <a:bodyPr wrap="square" rtlCol="0">
            <a:spAutoFit/>
          </a:bodyPr>
          <a:lstStyle/>
          <a:p>
            <a:pPr>
              <a:lnSpc>
                <a:spcPct val="95000"/>
              </a:lnSpc>
            </a:pPr>
            <a:r>
              <a:rPr lang="en-IN" dirty="0" smtClean="0"/>
              <a:t>A vaccine, li</a:t>
            </a:r>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ke any medicine, could cause a serious reaction. But the risk of  vaccine causing serious harm or death is extremely small. </a:t>
            </a:r>
            <a:endParaRPr lang="en-IN" dirty="0"/>
          </a:p>
        </p:txBody>
      </p:sp>
      <p:sp>
        <p:nvSpPr>
          <p:cNvPr id="6" name="Rectangle 5"/>
          <p:cNvSpPr/>
          <p:nvPr/>
        </p:nvSpPr>
        <p:spPr>
          <a:xfrm>
            <a:off x="4870276" y="2276872"/>
            <a:ext cx="2880320" cy="410445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5156144" y="2922079"/>
            <a:ext cx="2450435" cy="2548390"/>
          </a:xfrm>
          <a:prstGeom prst="rect">
            <a:avLst/>
          </a:prstGeom>
          <a:noFill/>
        </p:spPr>
        <p:txBody>
          <a:bodyPr wrap="square" rtlCol="0">
            <a:spAutoFit/>
          </a:bodyPr>
          <a:lstStyle/>
          <a:p>
            <a:pPr>
              <a:lnSpc>
                <a:spcPct val="95000"/>
              </a:lnSpc>
            </a:pPr>
            <a:r>
              <a:rPr lang="en-IN" dirty="0" smtClean="0"/>
              <a:t>The true incidence of vaccine injury is 50 to 70 times higher than official statistics indicate</a:t>
            </a:r>
            <a:endParaRPr lang="en-IN" dirty="0"/>
          </a:p>
        </p:txBody>
      </p:sp>
      <p:sp>
        <p:nvSpPr>
          <p:cNvPr id="8" name="Rectangle 7"/>
          <p:cNvSpPr/>
          <p:nvPr/>
        </p:nvSpPr>
        <p:spPr>
          <a:xfrm>
            <a:off x="8038628" y="1473200"/>
            <a:ext cx="3456384" cy="5384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8327509" y="1599068"/>
            <a:ext cx="2875995" cy="5355312"/>
          </a:xfrm>
          <a:prstGeom prst="rect">
            <a:avLst/>
          </a:prstGeom>
          <a:noFill/>
        </p:spPr>
        <p:txBody>
          <a:bodyPr wrap="square" rtlCol="0">
            <a:spAutoFit/>
          </a:bodyPr>
          <a:lstStyle/>
          <a:p>
            <a:pPr>
              <a:lnSpc>
                <a:spcPct val="95000"/>
              </a:lnSpc>
            </a:pPr>
            <a:r>
              <a:rPr lang="en-IN" dirty="0" smtClean="0"/>
              <a:t>It has been noticed by homoeopaths  that vaccination may lead to changes of personality, sleep patterns, bowel patterns and other alterations of natural cycles. each vaccine has  acute symptom and latent symptoms</a:t>
            </a:r>
            <a:endParaRPr lang="en-IN" dirty="0"/>
          </a:p>
        </p:txBody>
      </p:sp>
    </p:spTree>
    <p:extLst>
      <p:ext uri="{BB962C8B-B14F-4D97-AF65-F5344CB8AC3E}">
        <p14:creationId xmlns:p14="http://schemas.microsoft.com/office/powerpoint/2010/main" val="308123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80">
                                          <p:stCondLst>
                                            <p:cond delay="0"/>
                                          </p:stCondLst>
                                        </p:cTn>
                                        <p:tgtEl>
                                          <p:spTgt spid="5">
                                            <p:txEl>
                                              <p:pRg st="0" end="0"/>
                                            </p:txEl>
                                          </p:spTgt>
                                        </p:tgtEl>
                                      </p:cBhvr>
                                    </p:animEffect>
                                    <p:anim calcmode="lin" valueType="num">
                                      <p:cBhvr>
                                        <p:cTn id="15"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xEl>
                                              <p:pRg st="0" end="0"/>
                                            </p:txEl>
                                          </p:spTgt>
                                        </p:tgtEl>
                                      </p:cBhvr>
                                      <p:to x="100000" y="60000"/>
                                    </p:animScale>
                                    <p:animScale>
                                      <p:cBhvr>
                                        <p:cTn id="21" dur="166" decel="50000">
                                          <p:stCondLst>
                                            <p:cond delay="676"/>
                                          </p:stCondLst>
                                        </p:cTn>
                                        <p:tgtEl>
                                          <p:spTgt spid="5">
                                            <p:txEl>
                                              <p:pRg st="0" end="0"/>
                                            </p:txEl>
                                          </p:spTgt>
                                        </p:tgtEl>
                                      </p:cBhvr>
                                      <p:to x="100000" y="100000"/>
                                    </p:animScale>
                                    <p:animScale>
                                      <p:cBhvr>
                                        <p:cTn id="22" dur="26">
                                          <p:stCondLst>
                                            <p:cond delay="1312"/>
                                          </p:stCondLst>
                                        </p:cTn>
                                        <p:tgtEl>
                                          <p:spTgt spid="5">
                                            <p:txEl>
                                              <p:pRg st="0" end="0"/>
                                            </p:txEl>
                                          </p:spTgt>
                                        </p:tgtEl>
                                      </p:cBhvr>
                                      <p:to x="100000" y="80000"/>
                                    </p:animScale>
                                    <p:animScale>
                                      <p:cBhvr>
                                        <p:cTn id="23" dur="166" decel="50000">
                                          <p:stCondLst>
                                            <p:cond delay="1338"/>
                                          </p:stCondLst>
                                        </p:cTn>
                                        <p:tgtEl>
                                          <p:spTgt spid="5">
                                            <p:txEl>
                                              <p:pRg st="0" end="0"/>
                                            </p:txEl>
                                          </p:spTgt>
                                        </p:tgtEl>
                                      </p:cBhvr>
                                      <p:to x="100000" y="100000"/>
                                    </p:animScale>
                                    <p:animScale>
                                      <p:cBhvr>
                                        <p:cTn id="24" dur="26">
                                          <p:stCondLst>
                                            <p:cond delay="1642"/>
                                          </p:stCondLst>
                                        </p:cTn>
                                        <p:tgtEl>
                                          <p:spTgt spid="5">
                                            <p:txEl>
                                              <p:pRg st="0" end="0"/>
                                            </p:txEl>
                                          </p:spTgt>
                                        </p:tgtEl>
                                      </p:cBhvr>
                                      <p:to x="100000" y="90000"/>
                                    </p:animScale>
                                    <p:animScale>
                                      <p:cBhvr>
                                        <p:cTn id="25" dur="166" decel="50000">
                                          <p:stCondLst>
                                            <p:cond delay="1668"/>
                                          </p:stCondLst>
                                        </p:cTn>
                                        <p:tgtEl>
                                          <p:spTgt spid="5">
                                            <p:txEl>
                                              <p:pRg st="0" end="0"/>
                                            </p:txEl>
                                          </p:spTgt>
                                        </p:tgtEl>
                                      </p:cBhvr>
                                      <p:to x="100000" y="100000"/>
                                    </p:animScale>
                                    <p:animScale>
                                      <p:cBhvr>
                                        <p:cTn id="26" dur="26">
                                          <p:stCondLst>
                                            <p:cond delay="1808"/>
                                          </p:stCondLst>
                                        </p:cTn>
                                        <p:tgtEl>
                                          <p:spTgt spid="5">
                                            <p:txEl>
                                              <p:pRg st="0" end="0"/>
                                            </p:txEl>
                                          </p:spTgt>
                                        </p:tgtEl>
                                      </p:cBhvr>
                                      <p:to x="100000" y="95000"/>
                                    </p:animScale>
                                    <p:animScale>
                                      <p:cBhvr>
                                        <p:cTn id="27" dur="166" decel="50000">
                                          <p:stCondLst>
                                            <p:cond delay="1834"/>
                                          </p:stCondLst>
                                        </p:cTn>
                                        <p:tgtEl>
                                          <p:spTgt spid="5">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down)">
                                      <p:cBhvr>
                                        <p:cTn id="39" dur="580">
                                          <p:stCondLst>
                                            <p:cond delay="0"/>
                                          </p:stCondLst>
                                        </p:cTn>
                                        <p:tgtEl>
                                          <p:spTgt spid="7">
                                            <p:txEl>
                                              <p:pRg st="0" end="0"/>
                                            </p:txEl>
                                          </p:spTgt>
                                        </p:tgtEl>
                                      </p:cBhvr>
                                    </p:animEffect>
                                    <p:anim calcmode="lin" valueType="num">
                                      <p:cBhvr>
                                        <p:cTn id="40"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xEl>
                                              <p:pRg st="0" end="0"/>
                                            </p:txEl>
                                          </p:spTgt>
                                        </p:tgtEl>
                                      </p:cBhvr>
                                      <p:to x="100000" y="60000"/>
                                    </p:animScale>
                                    <p:animScale>
                                      <p:cBhvr>
                                        <p:cTn id="46" dur="166" decel="50000">
                                          <p:stCondLst>
                                            <p:cond delay="676"/>
                                          </p:stCondLst>
                                        </p:cTn>
                                        <p:tgtEl>
                                          <p:spTgt spid="7">
                                            <p:txEl>
                                              <p:pRg st="0" end="0"/>
                                            </p:txEl>
                                          </p:spTgt>
                                        </p:tgtEl>
                                      </p:cBhvr>
                                      <p:to x="100000" y="100000"/>
                                    </p:animScale>
                                    <p:animScale>
                                      <p:cBhvr>
                                        <p:cTn id="47" dur="26">
                                          <p:stCondLst>
                                            <p:cond delay="1312"/>
                                          </p:stCondLst>
                                        </p:cTn>
                                        <p:tgtEl>
                                          <p:spTgt spid="7">
                                            <p:txEl>
                                              <p:pRg st="0" end="0"/>
                                            </p:txEl>
                                          </p:spTgt>
                                        </p:tgtEl>
                                      </p:cBhvr>
                                      <p:to x="100000" y="80000"/>
                                    </p:animScale>
                                    <p:animScale>
                                      <p:cBhvr>
                                        <p:cTn id="48" dur="166" decel="50000">
                                          <p:stCondLst>
                                            <p:cond delay="1338"/>
                                          </p:stCondLst>
                                        </p:cTn>
                                        <p:tgtEl>
                                          <p:spTgt spid="7">
                                            <p:txEl>
                                              <p:pRg st="0" end="0"/>
                                            </p:txEl>
                                          </p:spTgt>
                                        </p:tgtEl>
                                      </p:cBhvr>
                                      <p:to x="100000" y="100000"/>
                                    </p:animScale>
                                    <p:animScale>
                                      <p:cBhvr>
                                        <p:cTn id="49" dur="26">
                                          <p:stCondLst>
                                            <p:cond delay="1642"/>
                                          </p:stCondLst>
                                        </p:cTn>
                                        <p:tgtEl>
                                          <p:spTgt spid="7">
                                            <p:txEl>
                                              <p:pRg st="0" end="0"/>
                                            </p:txEl>
                                          </p:spTgt>
                                        </p:tgtEl>
                                      </p:cBhvr>
                                      <p:to x="100000" y="90000"/>
                                    </p:animScale>
                                    <p:animScale>
                                      <p:cBhvr>
                                        <p:cTn id="50" dur="166" decel="50000">
                                          <p:stCondLst>
                                            <p:cond delay="1668"/>
                                          </p:stCondLst>
                                        </p:cTn>
                                        <p:tgtEl>
                                          <p:spTgt spid="7">
                                            <p:txEl>
                                              <p:pRg st="0" end="0"/>
                                            </p:txEl>
                                          </p:spTgt>
                                        </p:tgtEl>
                                      </p:cBhvr>
                                      <p:to x="100000" y="100000"/>
                                    </p:animScale>
                                    <p:animScale>
                                      <p:cBhvr>
                                        <p:cTn id="51" dur="26">
                                          <p:stCondLst>
                                            <p:cond delay="1808"/>
                                          </p:stCondLst>
                                        </p:cTn>
                                        <p:tgtEl>
                                          <p:spTgt spid="7">
                                            <p:txEl>
                                              <p:pRg st="0" end="0"/>
                                            </p:txEl>
                                          </p:spTgt>
                                        </p:tgtEl>
                                      </p:cBhvr>
                                      <p:to x="100000" y="95000"/>
                                    </p:animScale>
                                    <p:animScale>
                                      <p:cBhvr>
                                        <p:cTn id="52"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Vaccinosis:</a:t>
            </a:r>
            <a:endParaRPr lang="en-IN" dirty="0"/>
          </a:p>
        </p:txBody>
      </p:sp>
      <p:sp>
        <p:nvSpPr>
          <p:cNvPr id="3" name="Content Placeholder 2"/>
          <p:cNvSpPr>
            <a:spLocks noGrp="1"/>
          </p:cNvSpPr>
          <p:nvPr>
            <p:ph idx="1"/>
          </p:nvPr>
        </p:nvSpPr>
        <p:spPr/>
        <p:txBody>
          <a:bodyPr/>
          <a:lstStyle/>
          <a:p>
            <a:r>
              <a:rPr lang="en-IN" dirty="0" smtClean="0"/>
              <a:t>Vaccinosis is an iatrogenic disease caused by an inoculation or immunization.</a:t>
            </a:r>
          </a:p>
          <a:p>
            <a:r>
              <a:rPr lang="en-IN" dirty="0" smtClean="0"/>
              <a:t>ILL EFFECTS OF VACCINATION = VACCINOSIS</a:t>
            </a:r>
          </a:p>
          <a:p>
            <a:r>
              <a:rPr lang="en-IN" dirty="0" smtClean="0"/>
              <a:t>J. Compton Burnett was the first to coin the term, vaccinosis. </a:t>
            </a:r>
          </a:p>
          <a:p>
            <a:endParaRPr lang="en-IN" dirty="0"/>
          </a:p>
        </p:txBody>
      </p:sp>
    </p:spTree>
    <p:extLst>
      <p:ext uri="{BB962C8B-B14F-4D97-AF65-F5344CB8AC3E}">
        <p14:creationId xmlns:p14="http://schemas.microsoft.com/office/powerpoint/2010/main" val="22897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normAutofit/>
          </a:bodyPr>
          <a:lstStyle/>
          <a:p>
            <a:pPr marL="0" indent="0">
              <a:buNone/>
            </a:pPr>
            <a:endParaRPr lang="en-IN" sz="4800" dirty="0" smtClean="0"/>
          </a:p>
          <a:p>
            <a:pPr marL="0" indent="0">
              <a:buNone/>
            </a:pPr>
            <a:r>
              <a:rPr lang="en-IN" sz="4800" dirty="0"/>
              <a:t> </a:t>
            </a:r>
            <a:r>
              <a:rPr lang="en-IN" sz="4800" dirty="0" smtClean="0"/>
              <a:t>   </a:t>
            </a:r>
          </a:p>
          <a:p>
            <a:pPr marL="0" indent="0">
              <a:buNone/>
            </a:pPr>
            <a:r>
              <a:rPr lang="en-IN" sz="4800" dirty="0"/>
              <a:t> </a:t>
            </a:r>
            <a:r>
              <a:rPr lang="en-IN" sz="4800" dirty="0" smtClean="0"/>
              <a:t>       VIEWS BY PIONEERS</a:t>
            </a:r>
            <a:endParaRPr lang="en-IN" sz="4800" dirty="0"/>
          </a:p>
        </p:txBody>
      </p:sp>
    </p:spTree>
    <p:extLst>
      <p:ext uri="{BB962C8B-B14F-4D97-AF65-F5344CB8AC3E}">
        <p14:creationId xmlns:p14="http://schemas.microsoft.com/office/powerpoint/2010/main" val="359006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JAMES TYLER </a:t>
            </a:r>
            <a:r>
              <a:rPr lang="en-IN" dirty="0">
                <a:latin typeface="Arial Unicode MS" panose="020B0604020202020204" pitchFamily="34" charset="-128"/>
                <a:ea typeface="Arial Unicode MS" panose="020B0604020202020204" pitchFamily="34" charset="-128"/>
                <a:cs typeface="Arial Unicode MS" panose="020B0604020202020204" pitchFamily="34" charset="-128"/>
              </a:rPr>
              <a:t>KENT</a:t>
            </a:r>
            <a:endParaRPr lang="en-IN" dirty="0"/>
          </a:p>
        </p:txBody>
      </p:sp>
      <p:sp>
        <p:nvSpPr>
          <p:cNvPr id="3" name="Content Placeholder 2"/>
          <p:cNvSpPr>
            <a:spLocks noGrp="1"/>
          </p:cNvSpPr>
          <p:nvPr>
            <p:ph idx="1"/>
          </p:nvPr>
        </p:nvSpPr>
        <p:spPr/>
        <p:txBody>
          <a:bodyPr/>
          <a:lstStyle/>
          <a:p>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He have investigated the pros and cons of vaccinations and after perennial observations and accurate weighting of circumstance came to the conclusion, hat the proofs that argue for vaccinations are very doubtful. In fact vaccinations have contributed enormously to damage individuals and the entire mankind.</a:t>
            </a:r>
            <a:endParaRPr lang="en-IN" dirty="0"/>
          </a:p>
        </p:txBody>
      </p:sp>
    </p:spTree>
    <p:extLst>
      <p:ext uri="{BB962C8B-B14F-4D97-AF65-F5344CB8AC3E}">
        <p14:creationId xmlns:p14="http://schemas.microsoft.com/office/powerpoint/2010/main" val="377830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Stuart close</a:t>
            </a:r>
            <a:endParaRPr lang="en-IN" dirty="0"/>
          </a:p>
        </p:txBody>
      </p:sp>
      <p:sp>
        <p:nvSpPr>
          <p:cNvPr id="3" name="Content Placeholder 2"/>
          <p:cNvSpPr>
            <a:spLocks noGrp="1"/>
          </p:cNvSpPr>
          <p:nvPr>
            <p:ph idx="1"/>
          </p:nvPr>
        </p:nvSpPr>
        <p:spPr>
          <a:xfrm>
            <a:off x="1341884" y="2060848"/>
            <a:ext cx="10157354" cy="5623520"/>
          </a:xfrm>
        </p:spPr>
        <p:txBody>
          <a:bodyPr/>
          <a:lstStyle/>
          <a:p>
            <a:r>
              <a:rPr lang="en-IN" dirty="0" smtClean="0"/>
              <a:t>Such a method is regarded as crude analogue or imitation of homoeopathic mechanical potentiation</a:t>
            </a:r>
          </a:p>
          <a:p>
            <a:r>
              <a:rPr lang="en-IN" dirty="0" smtClean="0"/>
              <a:t>This method is highly objectionable because it involves many uncertainties</a:t>
            </a:r>
          </a:p>
          <a:p>
            <a:r>
              <a:rPr lang="en-IN" dirty="0" smtClean="0"/>
              <a:t>There are no means of accurately registering and measuring all these </a:t>
            </a:r>
            <a:r>
              <a:rPr lang="en-IN" dirty="0" err="1" smtClean="0"/>
              <a:t>activites</a:t>
            </a:r>
            <a:endParaRPr lang="en-IN" dirty="0"/>
          </a:p>
        </p:txBody>
      </p:sp>
    </p:spTree>
    <p:extLst>
      <p:ext uri="{BB962C8B-B14F-4D97-AF65-F5344CB8AC3E}">
        <p14:creationId xmlns:p14="http://schemas.microsoft.com/office/powerpoint/2010/main" val="20295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J.C. BURNETT</a:t>
            </a:r>
            <a:endParaRPr lang="en-IN" dirty="0"/>
          </a:p>
        </p:txBody>
      </p:sp>
      <p:sp>
        <p:nvSpPr>
          <p:cNvPr id="3" name="Content Placeholder 2"/>
          <p:cNvSpPr>
            <a:spLocks noGrp="1"/>
          </p:cNvSpPr>
          <p:nvPr>
            <p:ph idx="1"/>
          </p:nvPr>
        </p:nvSpPr>
        <p:spPr/>
        <p:txBody>
          <a:bodyPr/>
          <a:lstStyle/>
          <a:p>
            <a:r>
              <a:rPr lang="en-IN" dirty="0" smtClean="0"/>
              <a:t>My own conception of the thing is just this: the vaccinated person is poisoned by the vaccine virus; what is called the “taking” is, in point of fact, the constitutional re action whereby the organism frees itself more or less from the inserted virus. If the person do not “ta</a:t>
            </a:r>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ke”, AND THE VIRUS HAS BEEN ABSORBED, the “ taking” becomes a chronic process – paresis, neuralgia, cephalalgiae, pimples, acne, and c. the less a person ”takes”’ therefore [ in such a case], the more is he likely to suffer from chronic vaccinosis, i.e., from the genuine vaccination disease in its chronic form, very frequently a neuralgia or paresis.</a:t>
            </a:r>
            <a:endParaRPr lang="en-IN" dirty="0"/>
          </a:p>
        </p:txBody>
      </p:sp>
    </p:spTree>
    <p:extLst>
      <p:ext uri="{BB962C8B-B14F-4D97-AF65-F5344CB8AC3E}">
        <p14:creationId xmlns:p14="http://schemas.microsoft.com/office/powerpoint/2010/main" val="353904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DR.S</a:t>
            </a:r>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K</a:t>
            </a:r>
            <a:r>
              <a:rPr lang="en-IN" dirty="0" smtClean="0"/>
              <a:t>INNER</a:t>
            </a:r>
            <a:endParaRPr lang="en-IN" dirty="0"/>
          </a:p>
        </p:txBody>
      </p:sp>
      <p:sp>
        <p:nvSpPr>
          <p:cNvPr id="3" name="Content Placeholder 2"/>
          <p:cNvSpPr>
            <a:spLocks noGrp="1"/>
          </p:cNvSpPr>
          <p:nvPr>
            <p:ph idx="1"/>
          </p:nvPr>
        </p:nvSpPr>
        <p:spPr/>
        <p:txBody>
          <a:bodyPr/>
          <a:lstStyle/>
          <a:p>
            <a:r>
              <a:rPr lang="en-IN" dirty="0" smtClean="0"/>
              <a:t>Dr. Skinner</a:t>
            </a:r>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 have claimed that vaccination is  a proof of the truth of homoeopathy</a:t>
            </a:r>
          </a:p>
          <a:p>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Homoeopathy is a system of curing – similia similibus curantur</a:t>
            </a:r>
          </a:p>
          <a:p>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Whereas vaccination is not a curative measure at all, but the preventive one.</a:t>
            </a:r>
            <a:endParaRPr lang="en-IN" dirty="0"/>
          </a:p>
        </p:txBody>
      </p:sp>
    </p:spTree>
    <p:extLst>
      <p:ext uri="{BB962C8B-B14F-4D97-AF65-F5344CB8AC3E}">
        <p14:creationId xmlns:p14="http://schemas.microsoft.com/office/powerpoint/2010/main" val="200097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PASTEUR’S EXPERIMENTS:</a:t>
            </a:r>
            <a:endParaRPr lang="en-IN" dirty="0"/>
          </a:p>
        </p:txBody>
      </p:sp>
      <p:sp>
        <p:nvSpPr>
          <p:cNvPr id="5" name="Rectangle 2"/>
          <p:cNvSpPr>
            <a:spLocks noGrp="1" noChangeArrowheads="1"/>
          </p:cNvSpPr>
          <p:nvPr>
            <p:ph idx="1"/>
          </p:nvPr>
        </p:nvSpPr>
        <p:spPr bwMode="auto">
          <a:xfrm>
            <a:off x="405780" y="1700808"/>
            <a:ext cx="10868883" cy="482949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33333"/>
                </a:solidFill>
                <a:effectLst/>
                <a:latin typeface="+mj-lt"/>
              </a:rPr>
              <a:t>His experiments had shown him that an injection in the region of the skull of the virus of rabies always</a:t>
            </a:r>
            <a:r>
              <a:rPr kumimoji="0" lang="en-US" sz="2800" b="0" i="0" u="none" strike="noStrike" cap="none" normalizeH="0" dirty="0" smtClean="0">
                <a:ln>
                  <a:noFill/>
                </a:ln>
                <a:solidFill>
                  <a:srgbClr val="333333"/>
                </a:solidFill>
                <a:effectLst/>
                <a:latin typeface="+mj-lt"/>
              </a:rPr>
              <a:t> produced the malady in an acute form, but that an injection in the vein only occasionally had acute results, being often followed by chronic affection only, without baring or ferocity.</a:t>
            </a:r>
          </a:p>
          <a:p>
            <a:pPr marL="0" marR="0" lvl="0" indent="0" algn="l" defTabSz="914400" rtl="0" eaLnBrk="0" fontAlgn="base" latinLnBrk="0" hangingPunct="0">
              <a:lnSpc>
                <a:spcPct val="100000"/>
              </a:lnSpc>
              <a:spcBef>
                <a:spcPct val="0"/>
              </a:spcBef>
              <a:spcAft>
                <a:spcPct val="0"/>
              </a:spcAft>
              <a:buClrTx/>
              <a:buSzTx/>
              <a:buFontTx/>
              <a:buNone/>
              <a:tabLst/>
            </a:pPr>
            <a:r>
              <a:rPr lang="en-US" sz="2800" baseline="0" dirty="0" smtClean="0">
                <a:solidFill>
                  <a:srgbClr val="333333"/>
                </a:solidFill>
                <a:latin typeface="+mj-lt"/>
              </a:rPr>
              <a:t>If</a:t>
            </a:r>
            <a:r>
              <a:rPr lang="en-US" sz="2800" dirty="0" smtClean="0">
                <a:solidFill>
                  <a:srgbClr val="333333"/>
                </a:solidFill>
                <a:latin typeface="+mj-lt"/>
              </a:rPr>
              <a:t> dog were inoculated with fragments of marrow or nerve taken from a mad dog, the disease would be communicated.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33333"/>
                </a:solidFill>
                <a:effectLst/>
                <a:latin typeface="+mj-lt"/>
              </a:rPr>
              <a:t>Pasteur</a:t>
            </a:r>
            <a:r>
              <a:rPr kumimoji="0" lang="en-US" sz="2800" b="0" i="0" u="none" strike="noStrike" cap="none" normalizeH="0" dirty="0" smtClean="0">
                <a:ln>
                  <a:noFill/>
                </a:ln>
                <a:solidFill>
                  <a:srgbClr val="333333"/>
                </a:solidFill>
                <a:effectLst/>
                <a:latin typeface="+mj-lt"/>
              </a:rPr>
              <a:t> further stated that he had rendered twenty dogs proof against the disease by inoculating them with other virus than the virus of rabies. Fowls and pigeons injected with the latter became affected, but soon recovered spontaneously.</a:t>
            </a:r>
            <a:r>
              <a:rPr kumimoji="0" lang="en-US" sz="2800" b="0" i="0" u="none" strike="noStrike" cap="none" normalizeH="0" baseline="0" dirty="0" smtClean="0">
                <a:ln>
                  <a:noFill/>
                </a:ln>
                <a:solidFill>
                  <a:srgbClr val="333333"/>
                </a:solidFill>
                <a:effectLst/>
                <a:latin typeface="+mj-lt"/>
              </a:rPr>
              <a:t> </a:t>
            </a:r>
            <a:endParaRPr kumimoji="0" lang="en-US" sz="60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93929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884" y="404664"/>
            <a:ext cx="9145015" cy="6120680"/>
          </a:xfrm>
        </p:spPr>
      </p:pic>
    </p:spTree>
    <p:extLst>
      <p:ext uri="{BB962C8B-B14F-4D97-AF65-F5344CB8AC3E}">
        <p14:creationId xmlns:p14="http://schemas.microsoft.com/office/powerpoint/2010/main" val="261664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r>
              <a:rPr lang="en-US" dirty="0" smtClean="0">
                <a:solidFill>
                  <a:srgbClr val="333333"/>
                </a:solidFill>
                <a:latin typeface="Monaco"/>
              </a:rPr>
              <a:t>On the </a:t>
            </a:r>
            <a:r>
              <a:rPr lang="en-US" dirty="0">
                <a:solidFill>
                  <a:srgbClr val="333333"/>
                </a:solidFill>
                <a:latin typeface="Monaco"/>
              </a:rPr>
              <a:t>other hand it has been often noticed that a healthy person gets variola soon after vaccination, </a:t>
            </a:r>
            <a:r>
              <a:rPr lang="en-US" dirty="0" smtClean="0">
                <a:solidFill>
                  <a:srgbClr val="333333"/>
                </a:solidFill>
                <a:latin typeface="Monaco"/>
              </a:rPr>
              <a:t>which </a:t>
            </a:r>
            <a:r>
              <a:rPr lang="en-US" dirty="0">
                <a:solidFill>
                  <a:srgbClr val="333333"/>
                </a:solidFill>
                <a:latin typeface="Monaco"/>
              </a:rPr>
              <a:t>to my mind </a:t>
            </a:r>
            <a:r>
              <a:rPr lang="en-US" dirty="0" smtClean="0">
                <a:solidFill>
                  <a:srgbClr val="333333"/>
                </a:solidFill>
                <a:latin typeface="Monaco"/>
              </a:rPr>
              <a:t>militates </a:t>
            </a:r>
            <a:r>
              <a:rPr lang="en-US" dirty="0">
                <a:solidFill>
                  <a:srgbClr val="333333"/>
                </a:solidFill>
                <a:latin typeface="Monaco"/>
              </a:rPr>
              <a:t>in no wise against a </a:t>
            </a:r>
            <a:r>
              <a:rPr lang="en-US" dirty="0" smtClean="0">
                <a:solidFill>
                  <a:srgbClr val="333333"/>
                </a:solidFill>
                <a:latin typeface="Monaco"/>
              </a:rPr>
              <a:t>belief </a:t>
            </a:r>
            <a:r>
              <a:rPr lang="en-US" dirty="0">
                <a:solidFill>
                  <a:srgbClr val="333333"/>
                </a:solidFill>
                <a:latin typeface="Monaco"/>
              </a:rPr>
              <a:t>in the </a:t>
            </a:r>
            <a:r>
              <a:rPr lang="en-US" dirty="0" smtClean="0">
                <a:solidFill>
                  <a:srgbClr val="333333"/>
                </a:solidFill>
                <a:latin typeface="Monaco"/>
              </a:rPr>
              <a:t>protective </a:t>
            </a:r>
            <a:r>
              <a:rPr lang="en-US" dirty="0">
                <a:solidFill>
                  <a:srgbClr val="333333"/>
                </a:solidFill>
                <a:latin typeface="Monaco"/>
              </a:rPr>
              <a:t>power of vaccination, but is to be interpreted as meaning that the vaccinial infection was more than enough ; just the same as a little Aconite will lessen feverish- ness, while much Aconite will make the feverishness worse. </a:t>
            </a:r>
            <a:r>
              <a:rPr lang="en-US" sz="3600" dirty="0"/>
              <a:t/>
            </a:r>
            <a:br>
              <a:rPr lang="en-US" sz="3600" dirty="0"/>
            </a:br>
            <a:endParaRPr lang="en-IN" dirty="0"/>
          </a:p>
        </p:txBody>
      </p:sp>
    </p:spTree>
    <p:extLst>
      <p:ext uri="{BB962C8B-B14F-4D97-AF65-F5344CB8AC3E}">
        <p14:creationId xmlns:p14="http://schemas.microsoft.com/office/powerpoint/2010/main" val="114600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pPr marL="0" indent="0">
              <a:buNone/>
            </a:pPr>
            <a:r>
              <a:rPr lang="en-IN" dirty="0" smtClean="0"/>
              <a:t> For in vaccinating a person we are diseasing him, we communicate vaccinosis to him: if he in addition to the vaccinosis, now get smallpox, he is more likely to die worse he has vaccinosis.</a:t>
            </a:r>
          </a:p>
          <a:p>
            <a:pPr marL="0" indent="0">
              <a:buNone/>
            </a:pPr>
            <a:endParaRPr lang="en-IN" dirty="0"/>
          </a:p>
        </p:txBody>
      </p:sp>
    </p:spTree>
    <p:extLst>
      <p:ext uri="{BB962C8B-B14F-4D97-AF65-F5344CB8AC3E}">
        <p14:creationId xmlns:p14="http://schemas.microsoft.com/office/powerpoint/2010/main" val="1143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r>
              <a:rPr lang="en-IN" dirty="0" smtClean="0"/>
              <a:t>Now the world are rising against vaccination, I venture to foretell that in future the mortality in their unvaccinated off spring will be very small; probably only those who inherit the purulent diathesis; will die and many of these would be saved if homoeopathically handled or homoeoprophylactically vaccinated in refracted dose.</a:t>
            </a:r>
            <a:endParaRPr lang="en-IN" dirty="0"/>
          </a:p>
        </p:txBody>
      </p:sp>
    </p:spTree>
    <p:extLst>
      <p:ext uri="{BB962C8B-B14F-4D97-AF65-F5344CB8AC3E}">
        <p14:creationId xmlns:p14="http://schemas.microsoft.com/office/powerpoint/2010/main" val="336064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3539" y="757808"/>
            <a:ext cx="9869354" cy="5551512"/>
          </a:xfrm>
        </p:spPr>
      </p:pic>
    </p:spTree>
    <p:extLst>
      <p:ext uri="{BB962C8B-B14F-4D97-AF65-F5344CB8AC3E}">
        <p14:creationId xmlns:p14="http://schemas.microsoft.com/office/powerpoint/2010/main" val="313421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309" y="332656"/>
            <a:ext cx="10157354" cy="6202684"/>
          </a:xfrm>
        </p:spPr>
      </p:pic>
    </p:spTree>
    <p:extLst>
      <p:ext uri="{BB962C8B-B14F-4D97-AF65-F5344CB8AC3E}">
        <p14:creationId xmlns:p14="http://schemas.microsoft.com/office/powerpoint/2010/main" val="32978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Dynamic or microscopic Homoeoprophylaxis:</a:t>
            </a:r>
            <a:endParaRPr lang="en-IN" dirty="0"/>
          </a:p>
        </p:txBody>
      </p:sp>
      <p:sp>
        <p:nvSpPr>
          <p:cNvPr id="3" name="Content Placeholder 2"/>
          <p:cNvSpPr>
            <a:spLocks noGrp="1"/>
          </p:cNvSpPr>
          <p:nvPr>
            <p:ph idx="1"/>
          </p:nvPr>
        </p:nvSpPr>
        <p:spPr/>
        <p:txBody>
          <a:bodyPr>
            <a:normAutofit lnSpcReduction="10000"/>
          </a:bodyPr>
          <a:lstStyle/>
          <a:p>
            <a:r>
              <a:rPr lang="en-IN" dirty="0" smtClean="0"/>
              <a:t>The hahnemannian process is purely physical, objective and mechanical. </a:t>
            </a:r>
          </a:p>
          <a:p>
            <a:r>
              <a:rPr lang="en-IN" dirty="0" smtClean="0"/>
              <a:t>It does not involve any certain, unseen, unreliable </a:t>
            </a:r>
            <a:r>
              <a:rPr lang="en-IN" dirty="0"/>
              <a:t>nor </a:t>
            </a:r>
            <a:r>
              <a:rPr lang="en-IN" dirty="0" smtClean="0"/>
              <a:t>unmeasurable factors</a:t>
            </a:r>
          </a:p>
          <a:p>
            <a:r>
              <a:rPr lang="en-IN" dirty="0" smtClean="0"/>
              <a:t>Its resulting product is stable and is under homoeopathic methods and principles and has proved it to be efficient</a:t>
            </a:r>
          </a:p>
          <a:p>
            <a:r>
              <a:rPr lang="en-IN" dirty="0" smtClean="0"/>
              <a:t>The process is practical illimitable.</a:t>
            </a:r>
            <a:endParaRPr lang="en-IN" dirty="0"/>
          </a:p>
          <a:p>
            <a:pPr lvl="0"/>
            <a:r>
              <a:rPr lang="en-US" dirty="0"/>
              <a:t>Dynamic of </a:t>
            </a:r>
            <a:r>
              <a:rPr lang="en-US" dirty="0" err="1"/>
              <a:t>homoeoprophylaxis</a:t>
            </a:r>
            <a:r>
              <a:rPr lang="en-US" dirty="0"/>
              <a:t> according to law of </a:t>
            </a:r>
            <a:r>
              <a:rPr lang="en-US" dirty="0" err="1"/>
              <a:t>similars</a:t>
            </a:r>
            <a:r>
              <a:rPr lang="en-US" dirty="0"/>
              <a:t> is very effective in practice only in, the form of Dynamic dose, which is very essential. </a:t>
            </a:r>
            <a:endParaRPr lang="en-IN" dirty="0"/>
          </a:p>
          <a:p>
            <a:endParaRPr lang="en-IN" dirty="0"/>
          </a:p>
          <a:p>
            <a:endParaRPr lang="en-IN" dirty="0" smtClean="0"/>
          </a:p>
          <a:p>
            <a:endParaRPr lang="en-IN" dirty="0"/>
          </a:p>
        </p:txBody>
      </p:sp>
    </p:spTree>
    <p:extLst>
      <p:ext uri="{BB962C8B-B14F-4D97-AF65-F5344CB8AC3E}">
        <p14:creationId xmlns:p14="http://schemas.microsoft.com/office/powerpoint/2010/main" val="340122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Eg</a:t>
            </a:r>
            <a:r>
              <a:rPr lang="en-US" dirty="0"/>
              <a:t>. of Dynamic </a:t>
            </a:r>
            <a:r>
              <a:rPr lang="en-US" dirty="0" smtClean="0"/>
              <a:t>Homoeoprophylaxis</a:t>
            </a:r>
            <a:endParaRPr lang="en-IN" dirty="0"/>
          </a:p>
        </p:txBody>
      </p:sp>
      <p:sp>
        <p:nvSpPr>
          <p:cNvPr id="3" name="Content Placeholder 2"/>
          <p:cNvSpPr>
            <a:spLocks noGrp="1"/>
          </p:cNvSpPr>
          <p:nvPr>
            <p:ph idx="1"/>
          </p:nvPr>
        </p:nvSpPr>
        <p:spPr/>
        <p:txBody>
          <a:bodyPr/>
          <a:lstStyle/>
          <a:p>
            <a:pPr lvl="0"/>
            <a:r>
              <a:rPr lang="en-US" dirty="0" smtClean="0"/>
              <a:t>Prevention </a:t>
            </a:r>
            <a:r>
              <a:rPr lang="en-US" dirty="0"/>
              <a:t>of red rashes of Scarlatina during the epidemic with dynamic doses of Belladonna </a:t>
            </a:r>
            <a:endParaRPr lang="en-IN" dirty="0"/>
          </a:p>
          <a:p>
            <a:pPr lvl="0"/>
            <a:r>
              <a:rPr lang="en-US" dirty="0"/>
              <a:t>Dynamic dose of Thuja </a:t>
            </a:r>
            <a:r>
              <a:rPr lang="en-US" dirty="0" err="1"/>
              <a:t>Occidentalis</a:t>
            </a:r>
            <a:r>
              <a:rPr lang="en-US" dirty="0"/>
              <a:t> – prophylactic against small pox in epidemics </a:t>
            </a:r>
            <a:endParaRPr lang="en-IN" dirty="0"/>
          </a:p>
          <a:p>
            <a:pPr lvl="0"/>
            <a:r>
              <a:rPr lang="en-US" dirty="0"/>
              <a:t>Likewise, Pasteur, Jenner, were succeeded in their experiments by this way of dynamic dosage by attenuating the prepared vaccines (may accidently). </a:t>
            </a:r>
            <a:endParaRPr lang="en-IN" dirty="0"/>
          </a:p>
          <a:p>
            <a:pPr lvl="0"/>
            <a:r>
              <a:rPr lang="en-US" dirty="0"/>
              <a:t>Thuja in Chronic neurotic Headaches </a:t>
            </a:r>
            <a:endParaRPr lang="en-IN" dirty="0"/>
          </a:p>
          <a:p>
            <a:endParaRPr lang="en-IN" dirty="0"/>
          </a:p>
        </p:txBody>
      </p:sp>
    </p:spTree>
    <p:extLst>
      <p:ext uri="{BB962C8B-B14F-4D97-AF65-F5344CB8AC3E}">
        <p14:creationId xmlns:p14="http://schemas.microsoft.com/office/powerpoint/2010/main" val="10855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Hahnemann on Homoeoprophylaxis:</a:t>
            </a:r>
            <a:endParaRPr lang="en-IN" dirty="0"/>
          </a:p>
        </p:txBody>
      </p:sp>
      <p:sp>
        <p:nvSpPr>
          <p:cNvPr id="3" name="Content Placeholder 2"/>
          <p:cNvSpPr>
            <a:spLocks noGrp="1"/>
          </p:cNvSpPr>
          <p:nvPr>
            <p:ph idx="1"/>
          </p:nvPr>
        </p:nvSpPr>
        <p:spPr/>
        <p:txBody>
          <a:bodyPr/>
          <a:lstStyle/>
          <a:p>
            <a:r>
              <a:rPr lang="en-IN" dirty="0" smtClean="0"/>
              <a:t>In 1799 – 3 years after the birth of homoeopathy in </a:t>
            </a:r>
            <a:r>
              <a:rPr lang="en-IN" dirty="0" err="1" smtClean="0"/>
              <a:t>hahnemann’s</a:t>
            </a:r>
            <a:r>
              <a:rPr lang="en-IN" dirty="0" smtClean="0"/>
              <a:t> landmar</a:t>
            </a:r>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k article ESSAY ON A NEW PRINCIPLE I RESOLVED IN THIS CASE OF SCARLET FEVER JUST IN THE ACT OF BREAKING OUT, not to act as usual in reference to individual symptoms, but if possible to obtain a remedy whose peculiar mode of action was calculated to produce in the healthy body most of the morbid symptoms which observed combined in this disease.</a:t>
            </a:r>
            <a:endParaRPr lang="en-IN" dirty="0"/>
          </a:p>
        </p:txBody>
      </p:sp>
    </p:spTree>
    <p:extLst>
      <p:ext uri="{BB962C8B-B14F-4D97-AF65-F5344CB8AC3E}">
        <p14:creationId xmlns:p14="http://schemas.microsoft.com/office/powerpoint/2010/main" val="220486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1117309" y="332656"/>
            <a:ext cx="10157354" cy="5839544"/>
          </a:xfrm>
        </p:spPr>
        <p:txBody>
          <a:bodyPr/>
          <a:lstStyle/>
          <a:p>
            <a:r>
              <a:rPr lang="en-IN" dirty="0" smtClean="0"/>
              <a:t>Hahnemann published this pamphlet Cure and prevention of scarlet fever in 1</a:t>
            </a:r>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801. At the time he promoted Belladonna as a specific prophylactic remedy for scarlatina</a:t>
            </a:r>
          </a:p>
          <a:p>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In 1808 paper [observations on the scarlet fever” only the honest Sydenham perceived this, for he insists….. That no epidemic disease should be taken for any previous one treated in the same way, since all that break out at different times are different from each other.</a:t>
            </a:r>
            <a:endParaRPr lang="en-IN" dirty="0"/>
          </a:p>
        </p:txBody>
      </p:sp>
    </p:spTree>
    <p:extLst>
      <p:ext uri="{BB962C8B-B14F-4D97-AF65-F5344CB8AC3E}">
        <p14:creationId xmlns:p14="http://schemas.microsoft.com/office/powerpoint/2010/main" val="307376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Aphorism 4:</a:t>
            </a:r>
            <a:endParaRPr lang="en-IN" dirty="0"/>
          </a:p>
        </p:txBody>
      </p:sp>
      <p:sp>
        <p:nvSpPr>
          <p:cNvPr id="3" name="Content Placeholder 2"/>
          <p:cNvSpPr>
            <a:spLocks noGrp="1"/>
          </p:cNvSpPr>
          <p:nvPr>
            <p:ph idx="1"/>
          </p:nvPr>
        </p:nvSpPr>
        <p:spPr/>
        <p:txBody>
          <a:bodyPr/>
          <a:lstStyle/>
          <a:p>
            <a:r>
              <a:rPr lang="en-IN" dirty="0" smtClean="0"/>
              <a:t>He I li</a:t>
            </a:r>
            <a:r>
              <a:rPr lang="en-IN" dirty="0">
                <a:latin typeface="Arial Unicode MS" panose="020B0604020202020204" pitchFamily="34" charset="-128"/>
                <a:ea typeface="Arial Unicode MS" panose="020B0604020202020204" pitchFamily="34" charset="-128"/>
                <a:cs typeface="Arial Unicode MS" panose="020B0604020202020204" pitchFamily="34" charset="-128"/>
              </a:rPr>
              <a:t>k</a:t>
            </a:r>
            <a:r>
              <a:rPr lang="en-IN" dirty="0" smtClean="0"/>
              <a:t>ewise, a preserver of health if he </a:t>
            </a:r>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knows the things that derange health and cue and sustain disease, how to remove them from persons in health.</a:t>
            </a:r>
            <a:endParaRPr lang="en-IN" dirty="0"/>
          </a:p>
        </p:txBody>
      </p:sp>
    </p:spTree>
    <p:extLst>
      <p:ext uri="{BB962C8B-B14F-4D97-AF65-F5344CB8AC3E}">
        <p14:creationId xmlns:p14="http://schemas.microsoft.com/office/powerpoint/2010/main" val="126231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309" y="404664"/>
            <a:ext cx="10157354" cy="6048672"/>
          </a:xfrm>
        </p:spPr>
      </p:pic>
    </p:spTree>
    <p:extLst>
      <p:ext uri="{BB962C8B-B14F-4D97-AF65-F5344CB8AC3E}">
        <p14:creationId xmlns:p14="http://schemas.microsoft.com/office/powerpoint/2010/main" val="209360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980" y="1124744"/>
            <a:ext cx="8280920" cy="5184576"/>
          </a:xfrm>
        </p:spPr>
      </p:pic>
    </p:spTree>
    <p:extLst>
      <p:ext uri="{BB962C8B-B14F-4D97-AF65-F5344CB8AC3E}">
        <p14:creationId xmlns:p14="http://schemas.microsoft.com/office/powerpoint/2010/main" val="75396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r>
              <a:rPr lang="en-IN" dirty="0"/>
              <a:t>In his writings he spoke</a:t>
            </a:r>
            <a:r>
              <a:rPr lang="en-IN" dirty="0">
                <a:latin typeface="Arial Unicode MS" panose="020B0604020202020204" pitchFamily="34" charset="-128"/>
                <a:ea typeface="Arial Unicode MS" panose="020B0604020202020204" pitchFamily="34" charset="-128"/>
                <a:cs typeface="Arial Unicode MS" panose="020B0604020202020204" pitchFamily="34" charset="-128"/>
              </a:rPr>
              <a:t> of it as a subdivision of sycosis</a:t>
            </a:r>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IN" dirty="0">
                <a:latin typeface="Arial Unicode MS" panose="020B0604020202020204" pitchFamily="34" charset="-128"/>
                <a:ea typeface="Arial Unicode MS" panose="020B0604020202020204" pitchFamily="34" charset="-128"/>
                <a:cs typeface="Arial Unicode MS" panose="020B0604020202020204" pitchFamily="34" charset="-128"/>
              </a:rPr>
              <a:t>In actually vaccinosis is neither psora nor sycosis, yet it can be similar to both. Vaccinosis is a man made fifth Miasm that has a separate classification.</a:t>
            </a:r>
            <a:endParaRPr lang="en-IN" dirty="0"/>
          </a:p>
          <a:p>
            <a:endParaRPr lang="en-IN" dirty="0"/>
          </a:p>
        </p:txBody>
      </p:sp>
    </p:spTree>
    <p:extLst>
      <p:ext uri="{BB962C8B-B14F-4D97-AF65-F5344CB8AC3E}">
        <p14:creationId xmlns:p14="http://schemas.microsoft.com/office/powerpoint/2010/main" val="211643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Miasmatic approach:</a:t>
            </a:r>
            <a:endParaRPr lang="en-IN" dirty="0"/>
          </a:p>
        </p:txBody>
      </p:sp>
      <p:sp>
        <p:nvSpPr>
          <p:cNvPr id="3" name="Content Placeholder 2"/>
          <p:cNvSpPr>
            <a:spLocks noGrp="1"/>
          </p:cNvSpPr>
          <p:nvPr>
            <p:ph idx="1"/>
          </p:nvPr>
        </p:nvSpPr>
        <p:spPr/>
        <p:txBody>
          <a:bodyPr/>
          <a:lstStyle/>
          <a:p>
            <a:r>
              <a:rPr lang="en-IN" dirty="0" smtClean="0"/>
              <a:t>Burnett to declare vaccinosis a variant of the </a:t>
            </a:r>
            <a:r>
              <a:rPr lang="en-IN" b="1" dirty="0" smtClean="0"/>
              <a:t>sycosis </a:t>
            </a:r>
            <a:r>
              <a:rPr lang="en-IN" dirty="0" smtClean="0"/>
              <a:t>Miasm.</a:t>
            </a:r>
          </a:p>
          <a:p>
            <a:r>
              <a:rPr lang="en-IN" dirty="0" smtClean="0"/>
              <a:t>As you will already </a:t>
            </a:r>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Know, Sycosis is characterized by affections of the skin, the lymphatic's, the immune system, susceptibility to fungal infections, susceptibility to cold, damp weather, arthritis, affections of the blood, and many other symptoms of this sort. </a:t>
            </a:r>
          </a:p>
          <a:p>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Most importantly, it typical of the Sycotic Miasm and therefore of vaccinosis, to develop growths of all types – cysts, polyps, warts, tumours and cancers.</a:t>
            </a:r>
            <a:endParaRPr lang="en-IN" dirty="0"/>
          </a:p>
        </p:txBody>
      </p:sp>
    </p:spTree>
    <p:extLst>
      <p:ext uri="{BB962C8B-B14F-4D97-AF65-F5344CB8AC3E}">
        <p14:creationId xmlns:p14="http://schemas.microsoft.com/office/powerpoint/2010/main" val="4416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2124" y="1340768"/>
            <a:ext cx="4961210" cy="4377538"/>
          </a:xfrm>
        </p:spPr>
      </p:pic>
    </p:spTree>
    <p:extLst>
      <p:ext uri="{BB962C8B-B14F-4D97-AF65-F5344CB8AC3E}">
        <p14:creationId xmlns:p14="http://schemas.microsoft.com/office/powerpoint/2010/main" val="395723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Historical background</a:t>
            </a:r>
            <a:endParaRPr lang="en-IN" dirty="0"/>
          </a:p>
        </p:txBody>
      </p:sp>
      <p:sp>
        <p:nvSpPr>
          <p:cNvPr id="3" name="Content Placeholder 2"/>
          <p:cNvSpPr>
            <a:spLocks noGrp="1"/>
          </p:cNvSpPr>
          <p:nvPr>
            <p:ph idx="1"/>
          </p:nvPr>
        </p:nvSpPr>
        <p:spPr/>
        <p:txBody>
          <a:bodyPr/>
          <a:lstStyle/>
          <a:p>
            <a:r>
              <a:rPr lang="en-IN" dirty="0" smtClean="0"/>
              <a:t>It started in 42</a:t>
            </a:r>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9 B.C by a Greek historian Thucydides later followed by Chinese in 900 A.D</a:t>
            </a:r>
          </a:p>
          <a:p>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In 1790 Edward Jenner, The Father of immunology who was the pioneer of small pox vaccine [world’s first vaccine]</a:t>
            </a:r>
          </a:p>
          <a:p>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The immunization was called vaccination because it was derived from virus affecting cows[ Latin: vacca – cow]</a:t>
            </a:r>
          </a:p>
          <a:p>
            <a:r>
              <a:rPr lang="en-IN" dirty="0" smtClean="0">
                <a:latin typeface="Arial Unicode MS" panose="020B0604020202020204" pitchFamily="34" charset="-128"/>
                <a:ea typeface="Arial Unicode MS" panose="020B0604020202020204" pitchFamily="34" charset="-128"/>
                <a:cs typeface="Arial Unicode MS" panose="020B0604020202020204" pitchFamily="34" charset="-128"/>
              </a:rPr>
              <a:t>Later Louis Pasteur found out vaccine for rabies in 188</a:t>
            </a:r>
            <a:r>
              <a:rPr lang="en-IN" dirty="0" smtClean="0"/>
              <a:t>0.</a:t>
            </a:r>
            <a:endParaRPr lang="en-IN" dirty="0"/>
          </a:p>
        </p:txBody>
      </p:sp>
    </p:spTree>
    <p:extLst>
      <p:ext uri="{BB962C8B-B14F-4D97-AF65-F5344CB8AC3E}">
        <p14:creationId xmlns:p14="http://schemas.microsoft.com/office/powerpoint/2010/main" val="357947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Prophylactic:</a:t>
            </a:r>
            <a:endParaRPr lang="en-IN" dirty="0"/>
          </a:p>
        </p:txBody>
      </p:sp>
      <p:sp>
        <p:nvSpPr>
          <p:cNvPr id="3" name="Content Placeholder 2"/>
          <p:cNvSpPr>
            <a:spLocks noGrp="1"/>
          </p:cNvSpPr>
          <p:nvPr>
            <p:ph idx="1"/>
          </p:nvPr>
        </p:nvSpPr>
        <p:spPr/>
        <p:txBody>
          <a:bodyPr/>
          <a:lstStyle/>
          <a:p>
            <a:r>
              <a:rPr lang="en-IN" dirty="0" smtClean="0"/>
              <a:t>Guarding from or preventing the spread or occurrence of disease or infection</a:t>
            </a:r>
          </a:p>
          <a:p>
            <a:r>
              <a:rPr lang="en-IN" dirty="0" smtClean="0"/>
              <a:t>Tending to prevent</a:t>
            </a:r>
            <a:endParaRPr lang="en-IN" dirty="0"/>
          </a:p>
        </p:txBody>
      </p:sp>
      <p:pic>
        <p:nvPicPr>
          <p:cNvPr id="4" name="Picture 3"/>
          <p:cNvPicPr>
            <a:picLocks noChangeAspect="1"/>
          </p:cNvPicPr>
          <p:nvPr/>
        </p:nvPicPr>
        <p:blipFill>
          <a:blip r:embed="rId2"/>
          <a:stretch>
            <a:fillRect/>
          </a:stretch>
        </p:blipFill>
        <p:spPr>
          <a:xfrm flipH="1">
            <a:off x="5878388" y="2564904"/>
            <a:ext cx="5096770" cy="4141126"/>
          </a:xfrm>
          <a:prstGeom prst="rect">
            <a:avLst/>
          </a:prstGeom>
        </p:spPr>
      </p:pic>
    </p:spTree>
    <p:extLst>
      <p:ext uri="{BB962C8B-B14F-4D97-AF65-F5344CB8AC3E}">
        <p14:creationId xmlns:p14="http://schemas.microsoft.com/office/powerpoint/2010/main" val="421741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9836" y="260648"/>
            <a:ext cx="9721080" cy="6408712"/>
          </a:xfrm>
        </p:spPr>
      </p:pic>
    </p:spTree>
    <p:extLst>
      <p:ext uri="{BB962C8B-B14F-4D97-AF65-F5344CB8AC3E}">
        <p14:creationId xmlns:p14="http://schemas.microsoft.com/office/powerpoint/2010/main" val="13950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Vaccination:</a:t>
            </a:r>
            <a:endParaRPr lang="en-IN" dirty="0"/>
          </a:p>
        </p:txBody>
      </p:sp>
      <p:sp>
        <p:nvSpPr>
          <p:cNvPr id="3" name="Content Placeholder 2"/>
          <p:cNvSpPr>
            <a:spLocks noGrp="1"/>
          </p:cNvSpPr>
          <p:nvPr>
            <p:ph idx="1"/>
          </p:nvPr>
        </p:nvSpPr>
        <p:spPr/>
        <p:txBody>
          <a:bodyPr/>
          <a:lstStyle/>
          <a:p>
            <a:r>
              <a:rPr lang="en-IN" dirty="0" smtClean="0"/>
              <a:t>It is method of giving antigens to stimulate the immune response through active immunization</a:t>
            </a:r>
          </a:p>
          <a:p>
            <a:r>
              <a:rPr lang="en-IN" dirty="0" smtClean="0"/>
              <a:t>A vaccine is an immune biological substance designed to produce specific protection against a given disease.</a:t>
            </a:r>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540" y="4115977"/>
            <a:ext cx="3200400" cy="2076450"/>
          </a:xfrm>
          <a:prstGeom prst="rect">
            <a:avLst/>
          </a:prstGeom>
        </p:spPr>
      </p:pic>
    </p:spTree>
    <p:extLst>
      <p:ext uri="{BB962C8B-B14F-4D97-AF65-F5344CB8AC3E}">
        <p14:creationId xmlns:p14="http://schemas.microsoft.com/office/powerpoint/2010/main" val="21196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310" y="548680"/>
            <a:ext cx="10157354" cy="6048208"/>
          </a:xfrm>
        </p:spPr>
      </p:pic>
    </p:spTree>
    <p:extLst>
      <p:ext uri="{BB962C8B-B14F-4D97-AF65-F5344CB8AC3E}">
        <p14:creationId xmlns:p14="http://schemas.microsoft.com/office/powerpoint/2010/main" val="78633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Routes of administration:</a:t>
            </a:r>
            <a:endParaRPr lang="en-IN" dirty="0"/>
          </a:p>
        </p:txBody>
      </p:sp>
      <p:sp>
        <p:nvSpPr>
          <p:cNvPr id="3" name="Content Placeholder 2"/>
          <p:cNvSpPr>
            <a:spLocks noGrp="1"/>
          </p:cNvSpPr>
          <p:nvPr>
            <p:ph idx="1"/>
          </p:nvPr>
        </p:nvSpPr>
        <p:spPr/>
        <p:txBody>
          <a:bodyPr/>
          <a:lstStyle/>
          <a:p>
            <a:r>
              <a:rPr lang="en-IN" dirty="0" smtClean="0"/>
              <a:t>Deep subcutaneous or intramuscular route [ most vaccine]</a:t>
            </a:r>
          </a:p>
          <a:p>
            <a:r>
              <a:rPr lang="en-IN" dirty="0" smtClean="0"/>
              <a:t>Oral vaccine [ oral </a:t>
            </a:r>
            <a:r>
              <a:rPr lang="en-IN" dirty="0" err="1"/>
              <a:t>B</a:t>
            </a:r>
            <a:r>
              <a:rPr lang="en-IN" dirty="0" err="1" smtClean="0"/>
              <a:t>cg</a:t>
            </a:r>
            <a:r>
              <a:rPr lang="en-IN" dirty="0" smtClean="0"/>
              <a:t> vaccine]</a:t>
            </a:r>
          </a:p>
          <a:p>
            <a:r>
              <a:rPr lang="en-IN" dirty="0" smtClean="0"/>
              <a:t>Intradermal [ </a:t>
            </a:r>
            <a:r>
              <a:rPr lang="en-IN" dirty="0" err="1"/>
              <a:t>B</a:t>
            </a:r>
            <a:r>
              <a:rPr lang="en-IN" dirty="0" err="1" smtClean="0"/>
              <a:t>cg</a:t>
            </a:r>
            <a:r>
              <a:rPr lang="en-IN" dirty="0" smtClean="0"/>
              <a:t> vaccine]</a:t>
            </a:r>
          </a:p>
          <a:p>
            <a:r>
              <a:rPr lang="en-IN" dirty="0" smtClean="0"/>
              <a:t>Intranasal route [ live attenuated influenza vaccine]</a:t>
            </a:r>
            <a:endParaRPr lang="en-IN" dirty="0"/>
          </a:p>
        </p:txBody>
      </p:sp>
    </p:spTree>
    <p:extLst>
      <p:ext uri="{BB962C8B-B14F-4D97-AF65-F5344CB8AC3E}">
        <p14:creationId xmlns:p14="http://schemas.microsoft.com/office/powerpoint/2010/main" val="229033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861</TotalTime>
  <Words>1341</Words>
  <Application>Microsoft Office PowerPoint</Application>
  <PresentationFormat>Custom</PresentationFormat>
  <Paragraphs>93</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Class open house presentation</vt:lpstr>
      <vt:lpstr>HOMOEOPROPHYLAXIS</vt:lpstr>
      <vt:lpstr>   </vt:lpstr>
      <vt:lpstr>   </vt:lpstr>
      <vt:lpstr>Historical background</vt:lpstr>
      <vt:lpstr>Prophylactic:</vt:lpstr>
      <vt:lpstr> </vt:lpstr>
      <vt:lpstr>Vaccination:</vt:lpstr>
      <vt:lpstr>   </vt:lpstr>
      <vt:lpstr>Routes of administration:</vt:lpstr>
      <vt:lpstr>   </vt:lpstr>
      <vt:lpstr>    </vt:lpstr>
      <vt:lpstr>Vaccination and Homoeoprophylaxis:</vt:lpstr>
      <vt:lpstr>Vaccinosis:</vt:lpstr>
      <vt:lpstr>  </vt:lpstr>
      <vt:lpstr> JAMES TYLER KENT</vt:lpstr>
      <vt:lpstr>  Stuart close</vt:lpstr>
      <vt:lpstr>J.C. BURNETT</vt:lpstr>
      <vt:lpstr>DR.SKINNER</vt:lpstr>
      <vt:lpstr>PASTEUR’S EXPERIMENTS:</vt:lpstr>
      <vt:lpstr>  </vt:lpstr>
      <vt:lpstr>  </vt:lpstr>
      <vt:lpstr> </vt:lpstr>
      <vt:lpstr> </vt:lpstr>
      <vt:lpstr> </vt:lpstr>
      <vt:lpstr>Dynamic or microscopic Homoeoprophylaxis:</vt:lpstr>
      <vt:lpstr>Eg. of Dynamic Homoeoprophylaxis</vt:lpstr>
      <vt:lpstr>Hahnemann on Homoeoprophylaxis:</vt:lpstr>
      <vt:lpstr>  </vt:lpstr>
      <vt:lpstr>Aphorism 4:</vt:lpstr>
      <vt:lpstr>  </vt:lpstr>
      <vt:lpstr>  </vt:lpstr>
      <vt:lpstr>Miasmatic approach:</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HOMOEOPROPHYLAXIS</dc:title>
  <dc:creator>Dr.Harshavarthini.M</dc:creator>
  <cp:lastModifiedBy>dell</cp:lastModifiedBy>
  <cp:revision>45</cp:revision>
  <dcterms:created xsi:type="dcterms:W3CDTF">2018-12-11T06:46:12Z</dcterms:created>
  <dcterms:modified xsi:type="dcterms:W3CDTF">2021-02-19T06:05:03Z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